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82" r:id="rId3"/>
    <p:sldId id="285" r:id="rId4"/>
    <p:sldId id="306" r:id="rId5"/>
    <p:sldId id="286" r:id="rId6"/>
    <p:sldId id="288" r:id="rId7"/>
    <p:sldId id="291" r:id="rId8"/>
    <p:sldId id="305" r:id="rId9"/>
    <p:sldId id="292" r:id="rId10"/>
    <p:sldId id="293" r:id="rId11"/>
    <p:sldId id="302" r:id="rId12"/>
    <p:sldId id="303" r:id="rId13"/>
    <p:sldId id="283" r:id="rId14"/>
    <p:sldId id="304" r:id="rId15"/>
  </p:sldIdLst>
  <p:sldSz cx="9144000" cy="6858000" type="screen4x3"/>
  <p:notesSz cx="7102475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929F9F4-4A8F-4326-A1B4-22849713DDAB}" styleName="Styl ciemny 1 — Ak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yl ciemny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Styl ciemny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15" autoAdjust="0"/>
    <p:restoredTop sz="86207" autoAdjust="0"/>
  </p:normalViewPr>
  <p:slideViewPr>
    <p:cSldViewPr showGuides="1">
      <p:cViewPr>
        <p:scale>
          <a:sx n="70" d="100"/>
          <a:sy n="70" d="100"/>
        </p:scale>
        <p:origin x="-648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103EAA90-D2D4-4301-82BF-B980F92729A9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ED46CCBE-53AC-4E5E-A1A7-08FAB49B0D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57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49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64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97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54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84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347326"/>
            <a:ext cx="8229600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52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42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60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3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56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54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88170" y="89569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Łącznik prosty 8"/>
          <p:cNvCxnSpPr/>
          <p:nvPr userDrawn="1"/>
        </p:nvCxnSpPr>
        <p:spPr>
          <a:xfrm>
            <a:off x="519140" y="823110"/>
            <a:ext cx="8167660" cy="56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39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++1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oman.starosolski@polsl.p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oman.starosolski@polsl.p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smtClean="0"/>
              <a:t>Computer </a:t>
            </a:r>
            <a:r>
              <a:rPr lang="pl-PL" sz="3200" b="1" dirty="0" err="1" smtClean="0"/>
              <a:t>Programming</a:t>
            </a:r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en-US" b="1" dirty="0" smtClean="0"/>
              <a:t>Faculty of Automatic Control, Electronics, and Computer Science</a:t>
            </a:r>
            <a:r>
              <a:rPr lang="pl-PL" b="1" dirty="0" smtClean="0"/>
              <a:t>, </a:t>
            </a:r>
            <a:r>
              <a:rPr lang="pl-PL" b="1" dirty="0" err="1" smtClean="0"/>
              <a:t>Informatics</a:t>
            </a:r>
            <a:r>
              <a:rPr lang="pl-PL" b="1" dirty="0" smtClean="0"/>
              <a:t>, </a:t>
            </a:r>
            <a:r>
              <a:rPr lang="en-US" b="1" dirty="0" smtClean="0"/>
              <a:t>1st cycle of higher education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Literature</a:t>
            </a:r>
            <a:r>
              <a:rPr lang="pl-PL" b="1" dirty="0" smtClean="0"/>
              <a:t> on C++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2800" dirty="0" smtClean="0"/>
              <a:t>General</a:t>
            </a:r>
          </a:p>
          <a:p>
            <a:pPr>
              <a:defRPr/>
            </a:pPr>
            <a:endParaRPr lang="pl-PL" sz="2800" dirty="0" smtClean="0"/>
          </a:p>
          <a:p>
            <a:pPr lvl="1">
              <a:defRPr/>
            </a:pPr>
            <a:r>
              <a:rPr lang="en-US" sz="2400" dirty="0" err="1" smtClean="0"/>
              <a:t>Bjarne</a:t>
            </a:r>
            <a:r>
              <a:rPr lang="en-US" sz="2400" dirty="0" smtClean="0"/>
              <a:t> </a:t>
            </a:r>
            <a:r>
              <a:rPr lang="en-US" sz="2400" dirty="0" err="1" smtClean="0"/>
              <a:t>Stroustrup</a:t>
            </a:r>
            <a:r>
              <a:rPr lang="en-US" sz="2400" dirty="0" smtClean="0"/>
              <a:t> „ The C++ Programming Language” Addison-Wesley </a:t>
            </a:r>
          </a:p>
          <a:p>
            <a:pPr marL="1257300" lvl="4" indent="-342900">
              <a:buFont typeface="Arial" pitchFamily="34" charset="0"/>
              <a:buChar char="•"/>
              <a:defRPr/>
            </a:pPr>
            <a:r>
              <a:rPr lang="en-US" dirty="0" smtClean="0"/>
              <a:t>Also available in Polish: </a:t>
            </a:r>
            <a:r>
              <a:rPr lang="pl-PL" dirty="0" smtClean="0"/>
              <a:t>„</a:t>
            </a:r>
            <a:r>
              <a:rPr lang="en-US" dirty="0" err="1" smtClean="0"/>
              <a:t>Język</a:t>
            </a:r>
            <a:r>
              <a:rPr lang="en-US" dirty="0" smtClean="0"/>
              <a:t> C++</a:t>
            </a:r>
            <a:r>
              <a:rPr lang="pl-PL" dirty="0" smtClean="0"/>
              <a:t>”</a:t>
            </a:r>
            <a:r>
              <a:rPr lang="en-US" dirty="0" smtClean="0"/>
              <a:t>, WNT</a:t>
            </a:r>
            <a:endParaRPr lang="pl-PL" sz="1600" dirty="0" smtClean="0"/>
          </a:p>
          <a:p>
            <a:pPr lvl="1">
              <a:defRPr/>
            </a:pPr>
            <a:endParaRPr lang="pl-PL" sz="2400" dirty="0" smtClean="0"/>
          </a:p>
          <a:p>
            <a:pPr lvl="1">
              <a:defRPr/>
            </a:pPr>
            <a:r>
              <a:rPr lang="en-US" sz="2400" dirty="0" smtClean="0"/>
              <a:t>International Standard for Information Systems—Programming Language C++, ANSI</a:t>
            </a:r>
            <a:endParaRPr lang="pl-PL" sz="2400" dirty="0" smtClean="0"/>
          </a:p>
          <a:p>
            <a:pPr marL="1257300" lvl="4" indent="-342900">
              <a:buFont typeface="Arial" pitchFamily="34" charset="0"/>
              <a:buChar char="•"/>
              <a:defRPr/>
            </a:pPr>
            <a:r>
              <a:rPr lang="pl-PL" dirty="0" smtClean="0"/>
              <a:t>As PDF: </a:t>
            </a:r>
            <a:r>
              <a:rPr lang="pl-PL" dirty="0" err="1" smtClean="0"/>
              <a:t>Browsable</a:t>
            </a:r>
            <a:r>
              <a:rPr lang="pl-PL" dirty="0" smtClean="0"/>
              <a:t>, </a:t>
            </a:r>
            <a:r>
              <a:rPr lang="pl-PL" dirty="0" err="1" smtClean="0"/>
              <a:t>searchable</a:t>
            </a:r>
            <a:r>
              <a:rPr lang="pl-PL" dirty="0" smtClean="0"/>
              <a:t>, </a:t>
            </a:r>
            <a:r>
              <a:rPr lang="pl-PL" dirty="0" err="1" smtClean="0"/>
              <a:t>lots</a:t>
            </a:r>
            <a:r>
              <a:rPr lang="pl-PL" dirty="0" smtClean="0"/>
              <a:t> of </a:t>
            </a:r>
            <a:r>
              <a:rPr lang="pl-PL" dirty="0" err="1" smtClean="0"/>
              <a:t>examples</a:t>
            </a:r>
            <a:r>
              <a:rPr lang="pl-PL" dirty="0" smtClean="0"/>
              <a:t>, </a:t>
            </a:r>
            <a:r>
              <a:rPr lang="pl-PL" dirty="0" err="1" smtClean="0"/>
              <a:t>about</a:t>
            </a:r>
            <a:r>
              <a:rPr lang="pl-PL" dirty="0" smtClean="0"/>
              <a:t> 1500 </a:t>
            </a:r>
            <a:r>
              <a:rPr lang="pl-PL" dirty="0" err="1" smtClean="0"/>
              <a:t>pages</a:t>
            </a:r>
            <a:endParaRPr lang="pl-PL" dirty="0" smtClean="0"/>
          </a:p>
          <a:p>
            <a:pPr>
              <a:defRPr/>
            </a:pPr>
            <a:endParaRPr lang="pl-PL" sz="2800" dirty="0" smtClean="0"/>
          </a:p>
          <a:p>
            <a:pPr>
              <a:defRPr/>
            </a:pPr>
            <a:endParaRPr lang="pl-PL" alt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Literature</a:t>
            </a:r>
            <a:r>
              <a:rPr lang="pl-PL" b="1" dirty="0" smtClean="0"/>
              <a:t> on C++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pl-PL" sz="2800" dirty="0" err="1" smtClean="0"/>
              <a:t>Tutorial</a:t>
            </a:r>
            <a:r>
              <a:rPr lang="pl-PL" sz="2800" dirty="0" smtClean="0"/>
              <a:t> and </a:t>
            </a:r>
            <a:r>
              <a:rPr lang="pl-PL" sz="2800" dirty="0" err="1" smtClean="0"/>
              <a:t>reference</a:t>
            </a:r>
            <a:r>
              <a:rPr lang="pl-PL" sz="2800" dirty="0" smtClean="0"/>
              <a:t> </a:t>
            </a:r>
            <a:r>
              <a:rPr lang="pl-PL" sz="2800" dirty="0" err="1" smtClean="0"/>
              <a:t>books</a:t>
            </a:r>
            <a:endParaRPr lang="pl-PL" sz="2800" dirty="0" smtClean="0"/>
          </a:p>
          <a:p>
            <a:pPr lvl="1">
              <a:lnSpc>
                <a:spcPct val="80000"/>
              </a:lnSpc>
              <a:defRPr/>
            </a:pPr>
            <a:endParaRPr lang="pl-PL" sz="2400" dirty="0" smtClean="0"/>
          </a:p>
          <a:p>
            <a:pPr lvl="1">
              <a:lnSpc>
                <a:spcPct val="80000"/>
              </a:lnSpc>
              <a:defRPr/>
            </a:pPr>
            <a:r>
              <a:rPr lang="pl-PL" sz="2400" dirty="0" smtClean="0"/>
              <a:t>Nicolai M. </a:t>
            </a:r>
            <a:r>
              <a:rPr lang="pl-PL" sz="2400" dirty="0" err="1" smtClean="0"/>
              <a:t>Josuttis</a:t>
            </a:r>
            <a:r>
              <a:rPr lang="pl-PL" sz="2400" dirty="0" smtClean="0"/>
              <a:t>: C++ Standard </a:t>
            </a:r>
            <a:r>
              <a:rPr lang="pl-PL" sz="2400" dirty="0" err="1" smtClean="0"/>
              <a:t>Library</a:t>
            </a:r>
            <a:r>
              <a:rPr lang="pl-PL" sz="2400" dirty="0" smtClean="0"/>
              <a:t>: A </a:t>
            </a:r>
            <a:r>
              <a:rPr lang="pl-PL" sz="2400" dirty="0" err="1" smtClean="0"/>
              <a:t>tutorial</a:t>
            </a:r>
            <a:r>
              <a:rPr lang="pl-PL" sz="2400" dirty="0" smtClean="0"/>
              <a:t> and </a:t>
            </a:r>
            <a:r>
              <a:rPr lang="pl-PL" sz="2400" dirty="0" err="1" smtClean="0"/>
              <a:t>Reference</a:t>
            </a:r>
            <a:r>
              <a:rPr lang="pl-PL" sz="2400" dirty="0" smtClean="0"/>
              <a:t>, 1st, Pearson 1999,</a:t>
            </a:r>
          </a:p>
          <a:p>
            <a:pPr lvl="2">
              <a:lnSpc>
                <a:spcPct val="80000"/>
              </a:lnSpc>
              <a:defRPr/>
            </a:pPr>
            <a:r>
              <a:rPr lang="pl-PL" sz="2000" dirty="0" err="1" smtClean="0"/>
              <a:t>Polish</a:t>
            </a:r>
            <a:r>
              <a:rPr lang="pl-PL" sz="2000" dirty="0" smtClean="0"/>
              <a:t>: Nicolai M. </a:t>
            </a:r>
            <a:r>
              <a:rPr lang="pl-PL" sz="2000" dirty="0" err="1" smtClean="0"/>
              <a:t>Josuttis</a:t>
            </a:r>
            <a:r>
              <a:rPr lang="pl-PL" sz="2000" dirty="0" smtClean="0"/>
              <a:t>: C++ Biblioteka standardowa Podręcznik Programisty, Helion 2003</a:t>
            </a:r>
          </a:p>
          <a:p>
            <a:pPr lvl="2">
              <a:lnSpc>
                <a:spcPct val="80000"/>
              </a:lnSpc>
              <a:defRPr/>
            </a:pPr>
            <a:r>
              <a:rPr lang="pl-PL" sz="2000" dirty="0" smtClean="0"/>
              <a:t>Nicolai M. </a:t>
            </a:r>
            <a:r>
              <a:rPr lang="pl-PL" sz="2000" dirty="0" err="1" smtClean="0"/>
              <a:t>Josuttis</a:t>
            </a:r>
            <a:r>
              <a:rPr lang="pl-PL" sz="2000" dirty="0" smtClean="0"/>
              <a:t>: C++ Standard </a:t>
            </a:r>
            <a:r>
              <a:rPr lang="pl-PL" sz="2000" dirty="0" err="1" smtClean="0"/>
              <a:t>Library</a:t>
            </a:r>
            <a:r>
              <a:rPr lang="pl-PL" sz="2000" dirty="0" smtClean="0"/>
              <a:t>: A </a:t>
            </a:r>
            <a:r>
              <a:rPr lang="pl-PL" sz="2000" dirty="0" err="1" smtClean="0"/>
              <a:t>tutorial</a:t>
            </a:r>
            <a:r>
              <a:rPr lang="pl-PL" sz="2000" dirty="0" smtClean="0"/>
              <a:t> and </a:t>
            </a:r>
            <a:r>
              <a:rPr lang="pl-PL" sz="2000" dirty="0" err="1" smtClean="0"/>
              <a:t>Reference</a:t>
            </a:r>
            <a:r>
              <a:rPr lang="pl-PL" sz="2000" dirty="0" smtClean="0"/>
              <a:t>, 2nd, </a:t>
            </a:r>
            <a:r>
              <a:rPr lang="pl-PL" sz="2000" dirty="0" err="1" smtClean="0"/>
              <a:t>Addison</a:t>
            </a:r>
            <a:r>
              <a:rPr lang="pl-PL" sz="2000" dirty="0" smtClean="0"/>
              <a:t> Wesley Longman 2012,</a:t>
            </a:r>
            <a:br>
              <a:rPr lang="pl-PL" sz="2000" dirty="0" smtClean="0"/>
            </a:br>
            <a:r>
              <a:rPr lang="pl-PL" sz="2000" dirty="0" smtClean="0"/>
              <a:t>(</a:t>
            </a:r>
            <a:r>
              <a:rPr lang="pl-PL" sz="2000" dirty="0" err="1" smtClean="0"/>
              <a:t>rewritten</a:t>
            </a:r>
            <a:r>
              <a:rPr lang="pl-PL" sz="2000" dirty="0" smtClean="0"/>
              <a:t> and </a:t>
            </a:r>
            <a:r>
              <a:rPr lang="pl-PL" sz="2000" dirty="0" err="1" smtClean="0"/>
              <a:t>extended</a:t>
            </a:r>
            <a:r>
              <a:rPr lang="pl-PL" sz="2000" dirty="0" smtClean="0"/>
              <a:t> </a:t>
            </a:r>
            <a:r>
              <a:rPr lang="pl-PL" sz="2000" dirty="0" err="1" smtClean="0"/>
              <a:t>w.r.t</a:t>
            </a:r>
            <a:r>
              <a:rPr lang="pl-PL" sz="2000" dirty="0" smtClean="0"/>
              <a:t>. C++11 standard)</a:t>
            </a:r>
            <a:endParaRPr lang="pl-PL" sz="2000" u="sng" dirty="0" smtClean="0"/>
          </a:p>
          <a:p>
            <a:pPr lvl="1">
              <a:lnSpc>
                <a:spcPct val="80000"/>
              </a:lnSpc>
              <a:defRPr/>
            </a:pPr>
            <a:endParaRPr lang="pl-PL" sz="2400" dirty="0" smtClean="0"/>
          </a:p>
          <a:p>
            <a:pPr lvl="1">
              <a:lnSpc>
                <a:spcPct val="80000"/>
              </a:lnSpc>
              <a:defRPr/>
            </a:pPr>
            <a:r>
              <a:rPr lang="pl-PL" sz="2400" dirty="0" smtClean="0"/>
              <a:t>In </a:t>
            </a:r>
            <a:r>
              <a:rPr lang="pl-PL" sz="2400" dirty="0" err="1" smtClean="0"/>
              <a:t>Polish</a:t>
            </a:r>
            <a:r>
              <a:rPr lang="pl-PL" sz="2400" dirty="0" smtClean="0"/>
              <a:t> </a:t>
            </a:r>
            <a:r>
              <a:rPr lang="pl-PL" sz="2400" dirty="0" err="1" smtClean="0"/>
              <a:t>only</a:t>
            </a:r>
            <a:endParaRPr lang="pl-PL" sz="2400" dirty="0" smtClean="0"/>
          </a:p>
          <a:p>
            <a:pPr lvl="2">
              <a:lnSpc>
                <a:spcPct val="80000"/>
              </a:lnSpc>
              <a:defRPr/>
            </a:pPr>
            <a:r>
              <a:rPr lang="pl-PL" sz="2000" dirty="0" smtClean="0"/>
              <a:t>Grębosz J.:  Symfonia C++. RM, </a:t>
            </a:r>
            <a:r>
              <a:rPr lang="pl-PL" sz="2000" dirty="0" err="1" smtClean="0"/>
              <a:t>W-wa</a:t>
            </a:r>
            <a:r>
              <a:rPr lang="pl-PL" sz="2000" dirty="0" smtClean="0"/>
              <a:t>, wyd. 4.	</a:t>
            </a:r>
          </a:p>
          <a:p>
            <a:pPr lvl="2">
              <a:lnSpc>
                <a:spcPct val="80000"/>
              </a:lnSpc>
              <a:defRPr/>
            </a:pPr>
            <a:r>
              <a:rPr lang="pl-PL" sz="2000" dirty="0" smtClean="0"/>
              <a:t>Grębosz J.:  Pasja C++. RM, </a:t>
            </a:r>
            <a:r>
              <a:rPr lang="pl-PL" sz="2000" dirty="0" err="1" smtClean="0"/>
              <a:t>W-wa</a:t>
            </a:r>
            <a:r>
              <a:rPr lang="pl-PL" sz="2000" dirty="0" smtClean="0"/>
              <a:t>, wyd. 2.</a:t>
            </a:r>
          </a:p>
          <a:p>
            <a:pPr>
              <a:lnSpc>
                <a:spcPct val="90000"/>
              </a:lnSpc>
              <a:defRPr/>
            </a:pPr>
            <a:endParaRPr lang="pl-PL" sz="2800" dirty="0" smtClean="0"/>
          </a:p>
          <a:p>
            <a:pPr>
              <a:lnSpc>
                <a:spcPct val="90000"/>
              </a:lnSpc>
              <a:defRPr/>
            </a:pPr>
            <a:endParaRPr lang="pl-PL" sz="2800" dirty="0" smtClean="0"/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defRPr/>
            </a:pPr>
            <a:endParaRPr lang="pl-PL" alt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Online</a:t>
            </a:r>
            <a:r>
              <a:rPr lang="pl-PL" b="1" dirty="0" smtClean="0"/>
              <a:t> materials on C++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pl-PL" altLang="pl-PL" sz="2800" dirty="0" err="1" smtClean="0"/>
              <a:t>Programming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Language</a:t>
            </a:r>
            <a:r>
              <a:rPr lang="pl-PL" altLang="pl-PL" sz="2800" dirty="0" smtClean="0"/>
              <a:t> C++, ANSI  IS  </a:t>
            </a:r>
            <a:r>
              <a:rPr lang="pl-PL" altLang="pl-PL" sz="2800" dirty="0" err="1" smtClean="0"/>
              <a:t>working</a:t>
            </a:r>
            <a:r>
              <a:rPr lang="pl-PL" altLang="pl-PL" sz="2800" dirty="0" smtClean="0"/>
              <a:t> draft 2017</a:t>
            </a:r>
            <a:br>
              <a:rPr lang="pl-PL" altLang="pl-PL" sz="2800" dirty="0" smtClean="0"/>
            </a:br>
            <a:r>
              <a:rPr lang="pl-PL" altLang="pl-PL" sz="2400" dirty="0" smtClean="0">
                <a:hlinkClick r:id="rId2"/>
              </a:rPr>
              <a:t>http://www.open-std.org/jtc1/sc22/wg21/docs/papers/2017/n4659.pdf</a:t>
            </a:r>
          </a:p>
          <a:p>
            <a:pPr>
              <a:lnSpc>
                <a:spcPct val="80000"/>
              </a:lnSpc>
              <a:defRPr/>
            </a:pPr>
            <a:endParaRPr lang="pl-PL" altLang="pl-PL" sz="2800" dirty="0" smtClean="0"/>
          </a:p>
          <a:p>
            <a:pPr>
              <a:lnSpc>
                <a:spcPct val="80000"/>
              </a:lnSpc>
              <a:defRPr/>
            </a:pPr>
            <a:r>
              <a:rPr lang="pl-PL" sz="2800" dirty="0" err="1" smtClean="0"/>
              <a:t>The</a:t>
            </a:r>
            <a:r>
              <a:rPr lang="pl-PL" sz="2800" dirty="0" smtClean="0"/>
              <a:t> C++ Resources Network</a:t>
            </a:r>
            <a:r>
              <a:rPr lang="pl-PL" altLang="pl-PL" sz="2800" dirty="0" smtClean="0"/>
              <a:t> (</a:t>
            </a:r>
            <a:r>
              <a:rPr lang="pl-PL" altLang="pl-PL" sz="2800" dirty="0" err="1" smtClean="0"/>
              <a:t>cplusplus.com</a:t>
            </a:r>
            <a:r>
              <a:rPr lang="pl-PL" altLang="pl-PL" sz="2800" dirty="0" smtClean="0"/>
              <a:t>)</a:t>
            </a:r>
            <a:br>
              <a:rPr lang="pl-PL" altLang="pl-PL" sz="2800" dirty="0" smtClean="0"/>
            </a:br>
            <a:r>
              <a:rPr lang="pl-PL" altLang="pl-PL" sz="2400" dirty="0" smtClean="0">
                <a:hlinkClick r:id="rId2"/>
              </a:rPr>
              <a:t>http://www.cplusplus.com/reference/</a:t>
            </a:r>
            <a:endParaRPr lang="pl-PL" altLang="pl-PL" sz="2800" dirty="0" smtClean="0">
              <a:hlinkClick r:id="rId2"/>
            </a:endParaRPr>
          </a:p>
          <a:p>
            <a:pPr>
              <a:lnSpc>
                <a:spcPct val="80000"/>
              </a:lnSpc>
              <a:defRPr/>
            </a:pPr>
            <a:endParaRPr lang="pl-PL" altLang="pl-PL" sz="2800" dirty="0" smtClean="0"/>
          </a:p>
          <a:p>
            <a:pPr>
              <a:lnSpc>
                <a:spcPct val="80000"/>
              </a:lnSpc>
              <a:defRPr/>
            </a:pPr>
            <a:r>
              <a:rPr lang="pl-PL" altLang="pl-PL" sz="2800" dirty="0" smtClean="0"/>
              <a:t>C++11 </a:t>
            </a:r>
            <a:r>
              <a:rPr lang="pl-PL" altLang="pl-PL" sz="2800" dirty="0" err="1" smtClean="0"/>
              <a:t>wikipedia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page</a:t>
            </a:r>
            <a:r>
              <a:rPr lang="pl-PL" altLang="pl-PL" sz="2800" dirty="0" smtClean="0"/>
              <a:t> (</a:t>
            </a:r>
            <a:r>
              <a:rPr lang="pl-PL" altLang="pl-PL" sz="2800" dirty="0" err="1" smtClean="0"/>
              <a:t>also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in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Polish</a:t>
            </a:r>
            <a:r>
              <a:rPr lang="pl-PL" altLang="pl-PL" sz="2800" dirty="0" smtClean="0"/>
              <a:t>)</a:t>
            </a:r>
            <a:br>
              <a:rPr lang="pl-PL" altLang="pl-PL" sz="2800" dirty="0" smtClean="0"/>
            </a:br>
            <a:r>
              <a:rPr lang="pl-PL" altLang="pl-PL" sz="2400" dirty="0" smtClean="0">
                <a:hlinkClick r:id="rId2"/>
              </a:rPr>
              <a:t>http://en.wikipedia.org/wiki/C%2B%2B11</a:t>
            </a:r>
            <a:endParaRPr lang="pl-PL" altLang="pl-PL" sz="2800" dirty="0" smtClean="0"/>
          </a:p>
          <a:p>
            <a:pPr>
              <a:lnSpc>
                <a:spcPct val="80000"/>
              </a:lnSpc>
              <a:defRPr/>
            </a:pPr>
            <a:endParaRPr lang="pl-PL" altLang="pl-PL" sz="2800" dirty="0" smtClean="0"/>
          </a:p>
          <a:p>
            <a:pPr>
              <a:lnSpc>
                <a:spcPct val="80000"/>
              </a:lnSpc>
              <a:defRPr/>
            </a:pPr>
            <a:r>
              <a:rPr lang="pl-PL" altLang="pl-PL" sz="2800" dirty="0" smtClean="0"/>
              <a:t>C++11 FAQ by </a:t>
            </a:r>
            <a:r>
              <a:rPr lang="pl-PL" altLang="pl-PL" sz="2800" dirty="0" err="1" smtClean="0"/>
              <a:t>Bjarne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Stroustrup</a:t>
            </a:r>
            <a:r>
              <a:rPr lang="pl-PL" altLang="pl-PL" sz="2800" dirty="0" smtClean="0"/>
              <a:t> (</a:t>
            </a:r>
            <a:r>
              <a:rPr lang="pl-PL" altLang="pl-PL" sz="2800" dirty="0" err="1" smtClean="0"/>
              <a:t>see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also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other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Stroustrup’s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pages</a:t>
            </a:r>
            <a:r>
              <a:rPr lang="pl-PL" altLang="pl-PL" sz="2800" dirty="0" smtClean="0"/>
              <a:t>)</a:t>
            </a:r>
            <a:br>
              <a:rPr lang="pl-PL" altLang="pl-PL" sz="2800" dirty="0" smtClean="0"/>
            </a:br>
            <a:r>
              <a:rPr lang="pl-PL" altLang="pl-PL" sz="2400" dirty="0" smtClean="0">
                <a:hlinkClick r:id="rId2"/>
              </a:rPr>
              <a:t>http://www.stroustrup.com/C++11FAQ.html</a:t>
            </a:r>
            <a:endParaRPr lang="pl-PL" altLang="pl-PL" sz="2800" dirty="0" smtClean="0">
              <a:hlinkClick r:id="rId2"/>
            </a:endParaRPr>
          </a:p>
          <a:p>
            <a:pPr>
              <a:lnSpc>
                <a:spcPct val="80000"/>
              </a:lnSpc>
              <a:defRPr/>
            </a:pPr>
            <a:endParaRPr lang="pl-PL" altLang="pl-PL" sz="2800" dirty="0" smtClean="0"/>
          </a:p>
          <a:p>
            <a:pPr>
              <a:lnSpc>
                <a:spcPct val="80000"/>
              </a:lnSpc>
              <a:defRPr/>
            </a:pPr>
            <a:r>
              <a:rPr lang="pl-PL" altLang="pl-PL" sz="2800" dirty="0" smtClean="0"/>
              <a:t>C++14 </a:t>
            </a:r>
            <a:r>
              <a:rPr lang="pl-PL" altLang="pl-PL" sz="2800" dirty="0" err="1" smtClean="0"/>
              <a:t>wikipedia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page</a:t>
            </a:r>
            <a:r>
              <a:rPr lang="pl-PL" altLang="pl-PL" sz="2800" dirty="0" smtClean="0"/>
              <a:t> </a:t>
            </a:r>
            <a:br>
              <a:rPr lang="pl-PL" altLang="pl-PL" sz="2800" dirty="0" smtClean="0"/>
            </a:br>
            <a:r>
              <a:rPr lang="pl-PL" altLang="pl-PL" sz="2400" dirty="0" smtClean="0">
                <a:hlinkClick r:id="rId2"/>
              </a:rPr>
              <a:t>http://en.wikipedia.org/wiki/C%2B%2B14</a:t>
            </a:r>
            <a:endParaRPr lang="pl-PL" altLang="pl-PL" sz="2800" dirty="0" smtClean="0">
              <a:hlinkClick r:id="rId2"/>
            </a:endParaRPr>
          </a:p>
          <a:p>
            <a:pPr>
              <a:lnSpc>
                <a:spcPct val="80000"/>
              </a:lnSpc>
              <a:defRPr/>
            </a:pPr>
            <a:endParaRPr lang="pl-PL" altLang="pl-PL" sz="2800" dirty="0" smtClean="0">
              <a:hlinkClick r:id="rId2"/>
            </a:endParaRPr>
          </a:p>
          <a:p>
            <a:pPr>
              <a:lnSpc>
                <a:spcPct val="80000"/>
              </a:lnSpc>
              <a:defRPr/>
            </a:pPr>
            <a:r>
              <a:rPr lang="pl-PL" altLang="pl-PL" sz="2800" dirty="0" err="1" smtClean="0"/>
              <a:t>So-called</a:t>
            </a:r>
            <a:r>
              <a:rPr lang="pl-PL" altLang="pl-PL" sz="2800" dirty="0" smtClean="0"/>
              <a:t> „help” of </a:t>
            </a:r>
            <a:r>
              <a:rPr lang="pl-PL" altLang="pl-PL" sz="2800" dirty="0" err="1" smtClean="0"/>
              <a:t>the</a:t>
            </a:r>
            <a:r>
              <a:rPr lang="pl-PL" altLang="pl-PL" sz="2800" dirty="0" smtClean="0"/>
              <a:t> IDE (</a:t>
            </a:r>
            <a:r>
              <a:rPr lang="pl-PL" altLang="pl-PL" sz="2800" dirty="0" err="1" smtClean="0"/>
              <a:t>e.g</a:t>
            </a:r>
            <a:r>
              <a:rPr lang="pl-PL" altLang="pl-PL" sz="2800" dirty="0" smtClean="0"/>
              <a:t>. </a:t>
            </a:r>
            <a:r>
              <a:rPr lang="pl-PL" altLang="pl-PL" sz="2800" dirty="0" err="1" smtClean="0"/>
              <a:t>VisualStudio</a:t>
            </a:r>
            <a:r>
              <a:rPr lang="pl-PL" altLang="pl-PL" sz="2800" dirty="0" smtClean="0"/>
              <a:t>)</a:t>
            </a: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endParaRPr lang="pl-PL" sz="2800" dirty="0" smtClean="0"/>
          </a:p>
          <a:p>
            <a:pPr>
              <a:lnSpc>
                <a:spcPct val="90000"/>
              </a:lnSpc>
              <a:defRPr/>
            </a:pPr>
            <a:endParaRPr lang="pl-PL" sz="2800" dirty="0" smtClean="0"/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defRPr/>
            </a:pPr>
            <a:endParaRPr lang="pl-PL" alt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Thank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you</a:t>
            </a:r>
            <a:r>
              <a:rPr lang="pl-PL" sz="3200" b="1" dirty="0" smtClean="0"/>
              <a:t>!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err="1" smtClean="0"/>
              <a:t>Next</a:t>
            </a:r>
            <a:r>
              <a:rPr lang="pl-PL" b="1" dirty="0" smtClean="0"/>
              <a:t> </a:t>
            </a:r>
            <a:r>
              <a:rPr lang="pl-PL" b="1" dirty="0" err="1" smtClean="0"/>
              <a:t>lecture</a:t>
            </a:r>
            <a:r>
              <a:rPr lang="pl-PL" b="1" dirty="0" smtClean="0"/>
              <a:t>: </a:t>
            </a:r>
            <a:r>
              <a:rPr lang="en-US" b="1" dirty="0" smtClean="0"/>
              <a:t>Selected non object-oriented C++</a:t>
            </a:r>
            <a:r>
              <a:rPr lang="pl-PL" b="1" dirty="0" smtClean="0"/>
              <a:t> </a:t>
            </a:r>
            <a:r>
              <a:rPr lang="pl-PL" b="1" dirty="0" err="1" smtClean="0"/>
              <a:t>extensions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Lecture</a:t>
            </a:r>
            <a:r>
              <a:rPr lang="pl-PL" b="1" dirty="0" smtClean="0"/>
              <a:t> 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buNone/>
              <a:defRPr/>
            </a:pPr>
            <a:r>
              <a:rPr lang="pl-PL" sz="4000" dirty="0" smtClean="0">
                <a:cs typeface="Times New Roman" charset="0"/>
              </a:rPr>
              <a:t>Object-</a:t>
            </a:r>
            <a:r>
              <a:rPr lang="pl-PL" sz="4000" dirty="0" err="1" smtClean="0">
                <a:cs typeface="Times New Roman" charset="0"/>
              </a:rPr>
              <a:t>oriented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programming</a:t>
            </a:r>
            <a:r>
              <a:rPr lang="pl-PL" sz="4000" dirty="0" smtClean="0">
                <a:cs typeface="Times New Roman" charset="0"/>
              </a:rPr>
              <a:t> in C</a:t>
            </a:r>
            <a:r>
              <a:rPr lang="pl-PL" sz="4000" dirty="0" smtClean="0">
                <a:cs typeface="Times New Roman" charset="0"/>
              </a:rPr>
              <a:t>++</a:t>
            </a:r>
            <a:endParaRPr lang="pl-PL" sz="4000" dirty="0" smtClean="0">
              <a:cs typeface="Times New Roman" charset="0"/>
            </a:endParaRP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Introduction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Selected</a:t>
            </a:r>
            <a:r>
              <a:rPr lang="pl-PL" dirty="0" smtClean="0"/>
              <a:t> non </a:t>
            </a:r>
            <a:r>
              <a:rPr lang="pl-PL" dirty="0" err="1" smtClean="0"/>
              <a:t>object-oriented</a:t>
            </a:r>
            <a:r>
              <a:rPr lang="pl-PL" dirty="0" smtClean="0"/>
              <a:t> C++ </a:t>
            </a:r>
            <a:r>
              <a:rPr lang="pl-PL" dirty="0" err="1" smtClean="0"/>
              <a:t>extensions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Paradigm</a:t>
            </a:r>
            <a:r>
              <a:rPr lang="pl-PL" dirty="0" smtClean="0"/>
              <a:t> of </a:t>
            </a:r>
            <a:r>
              <a:rPr lang="pl-PL" dirty="0" err="1" smtClean="0"/>
              <a:t>object-oriented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Constructor</a:t>
            </a:r>
            <a:r>
              <a:rPr lang="pl-PL" dirty="0" smtClean="0"/>
              <a:t>, </a:t>
            </a:r>
            <a:r>
              <a:rPr lang="pl-PL" dirty="0" err="1" smtClean="0"/>
              <a:t>destructor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Operator </a:t>
            </a:r>
            <a:r>
              <a:rPr lang="pl-PL" dirty="0" err="1" smtClean="0"/>
              <a:t>overloading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Virtual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r>
              <a:rPr lang="pl-PL" dirty="0" smtClean="0"/>
              <a:t>, </a:t>
            </a:r>
            <a:r>
              <a:rPr lang="pl-PL" dirty="0" err="1" smtClean="0"/>
              <a:t>polymorphism</a:t>
            </a:r>
            <a:r>
              <a:rPr lang="pl-PL" dirty="0" smtClean="0"/>
              <a:t>, RTTI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Multiple</a:t>
            </a:r>
            <a:r>
              <a:rPr lang="pl-PL" dirty="0" smtClean="0"/>
              <a:t> </a:t>
            </a: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Templates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Exception</a:t>
            </a:r>
            <a:r>
              <a:rPr lang="pl-PL" dirty="0" smtClean="0"/>
              <a:t> </a:t>
            </a:r>
            <a:r>
              <a:rPr lang="pl-PL" dirty="0" err="1" smtClean="0"/>
              <a:t>handling</a:t>
            </a:r>
            <a:r>
              <a:rPr lang="pl-PL" dirty="0" smtClean="0"/>
              <a:t> 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C++ </a:t>
            </a:r>
            <a:r>
              <a:rPr lang="pl-PL" dirty="0" err="1" smtClean="0"/>
              <a:t>libraries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C++ standard </a:t>
            </a:r>
            <a:r>
              <a:rPr lang="pl-PL" dirty="0" err="1" smtClean="0"/>
              <a:t>library</a:t>
            </a:r>
            <a:r>
              <a:rPr lang="pl-PL" dirty="0" smtClean="0"/>
              <a:t>,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I/O </a:t>
            </a:r>
            <a:r>
              <a:rPr lang="pl-PL" dirty="0" err="1" smtClean="0"/>
              <a:t>stream</a:t>
            </a:r>
            <a:r>
              <a:rPr lang="pl-PL" dirty="0" smtClean="0"/>
              <a:t>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Repetitio</a:t>
            </a:r>
            <a:r>
              <a:rPr lang="pl-PL" dirty="0" smtClean="0"/>
              <a:t> </a:t>
            </a:r>
            <a:r>
              <a:rPr lang="pl-PL" dirty="0" err="1" smtClean="0"/>
              <a:t>est</a:t>
            </a:r>
            <a:r>
              <a:rPr lang="pl-PL" dirty="0" smtClean="0"/>
              <a:t> </a:t>
            </a:r>
            <a:r>
              <a:rPr lang="pl-PL" dirty="0" err="1" smtClean="0"/>
              <a:t>mater</a:t>
            </a:r>
            <a:r>
              <a:rPr lang="pl-PL" dirty="0" smtClean="0"/>
              <a:t> </a:t>
            </a:r>
            <a:r>
              <a:rPr lang="pl-PL" dirty="0" err="1" smtClean="0"/>
              <a:t>studiorum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STL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>
                <a:cs typeface="Times New Roman" charset="0"/>
              </a:rPr>
              <a:t>Strings</a:t>
            </a:r>
            <a:endParaRPr lang="pl-PL" dirty="0" smtClean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Lecture</a:t>
            </a:r>
            <a:r>
              <a:rPr lang="pl-PL" sz="3200" b="1" dirty="0" smtClean="0"/>
              <a:t>: </a:t>
            </a:r>
            <a:r>
              <a:rPr lang="pl-PL" sz="3200" b="1" dirty="0" err="1" smtClean="0"/>
              <a:t>Introduction</a:t>
            </a:r>
            <a:r>
              <a:rPr lang="pl-PL" sz="3200" b="1" dirty="0" smtClean="0"/>
              <a:t> to C++ </a:t>
            </a:r>
            <a:r>
              <a:rPr lang="pl-PL" sz="3200" b="1" dirty="0" err="1" smtClean="0"/>
              <a:t>lectures</a:t>
            </a:r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Roman Starosolski, </a:t>
            </a:r>
            <a:r>
              <a:rPr lang="pl-PL" b="1" dirty="0" err="1" smtClean="0"/>
              <a:t>PhD</a:t>
            </a:r>
            <a:r>
              <a:rPr lang="pl-PL" b="1" dirty="0" smtClean="0"/>
              <a:t>, </a:t>
            </a:r>
            <a:r>
              <a:rPr lang="pl-PL" b="1" dirty="0" err="1" smtClean="0"/>
              <a:t>D.Sc</a:t>
            </a:r>
            <a:r>
              <a:rPr lang="pl-PL" b="1" dirty="0" smtClean="0"/>
              <a:t>., </a:t>
            </a:r>
            <a:r>
              <a:rPr lang="pl-PL" b="1" dirty="0" err="1" smtClean="0"/>
              <a:t>Assoc</a:t>
            </a:r>
            <a:r>
              <a:rPr lang="pl-PL" b="1" dirty="0" smtClean="0"/>
              <a:t>. Prof.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Introduction</a:t>
            </a:r>
            <a:r>
              <a:rPr lang="pl-PL" b="1" dirty="0" smtClean="0"/>
              <a:t> to C++ </a:t>
            </a:r>
            <a:r>
              <a:rPr lang="pl-PL" b="1" dirty="0" err="1" smtClean="0"/>
              <a:t>lectures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en-US" dirty="0" smtClean="0"/>
              <a:t>Roman Starosolski</a:t>
            </a:r>
            <a:r>
              <a:rPr lang="pl-PL" dirty="0" smtClean="0"/>
              <a:t>, </a:t>
            </a:r>
            <a:r>
              <a:rPr lang="pl-PL" dirty="0" err="1" smtClean="0"/>
              <a:t>PHd</a:t>
            </a:r>
            <a:r>
              <a:rPr lang="pl-PL" dirty="0" smtClean="0"/>
              <a:t>, </a:t>
            </a:r>
            <a:r>
              <a:rPr lang="pl-PL" dirty="0" err="1" smtClean="0"/>
              <a:t>DSc</a:t>
            </a:r>
            <a:endParaRPr lang="en-US" dirty="0" smtClean="0"/>
          </a:p>
          <a:p>
            <a:pPr>
              <a:buNone/>
              <a:defRPr/>
            </a:pPr>
            <a:endParaRPr lang="pl-PL" sz="2400" dirty="0" smtClean="0"/>
          </a:p>
          <a:p>
            <a:pPr>
              <a:buNone/>
              <a:defRPr/>
            </a:pPr>
            <a:r>
              <a:rPr lang="pl-PL" sz="2400" dirty="0" err="1" smtClean="0"/>
              <a:t>Room</a:t>
            </a:r>
            <a:r>
              <a:rPr lang="pl-PL" sz="2400" dirty="0" smtClean="0"/>
              <a:t> nr</a:t>
            </a:r>
            <a:r>
              <a:rPr lang="en-US" sz="2400" dirty="0" smtClean="0"/>
              <a:t> 52</a:t>
            </a:r>
            <a:r>
              <a:rPr lang="pl-PL" sz="24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pl-PL" sz="2400" dirty="0"/>
              <a:t>ul. Akademicka 16, Gliwice</a:t>
            </a:r>
            <a:r>
              <a:rPr lang="en-US" sz="2400" dirty="0"/>
              <a:t>)</a:t>
            </a:r>
            <a:endParaRPr lang="en-US" sz="2400" dirty="0" smtClean="0"/>
          </a:p>
          <a:p>
            <a:pPr>
              <a:buNone/>
              <a:defRPr/>
            </a:pPr>
            <a:r>
              <a:rPr lang="pl-PL" sz="2400" dirty="0" err="1" smtClean="0">
                <a:hlinkClick r:id="rId2"/>
              </a:rPr>
              <a:t>roman.starosolski</a:t>
            </a:r>
            <a:r>
              <a:rPr lang="en-US" sz="2400" dirty="0" smtClean="0">
                <a:hlinkClick r:id="rId2"/>
              </a:rPr>
              <a:t>@</a:t>
            </a:r>
            <a:r>
              <a:rPr lang="pl-PL" sz="2400" dirty="0" err="1" smtClean="0">
                <a:hlinkClick r:id="rId2"/>
              </a:rPr>
              <a:t>polsl</a:t>
            </a:r>
            <a:r>
              <a:rPr lang="en-US" sz="2400" dirty="0" smtClean="0">
                <a:hlinkClick r:id="rId2"/>
              </a:rPr>
              <a:t>.</a:t>
            </a:r>
            <a:r>
              <a:rPr lang="en-US" sz="2400" dirty="0" err="1" smtClean="0">
                <a:hlinkClick r:id="rId2"/>
              </a:rPr>
              <a:t>pl</a:t>
            </a:r>
            <a:endParaRPr lang="pl-PL" sz="2400" dirty="0" smtClean="0"/>
          </a:p>
          <a:p>
            <a:pPr>
              <a:buNone/>
              <a:defRPr/>
            </a:pPr>
            <a:r>
              <a:rPr lang="pl-PL" sz="2400" dirty="0">
                <a:hlinkClick r:id="rId2"/>
              </a:rPr>
              <a:t>http://sun.aei.polsl.pl/~rstaros/</a:t>
            </a:r>
            <a:endParaRPr lang="pl-PL" sz="2400" dirty="0"/>
          </a:p>
          <a:p>
            <a:pPr>
              <a:buNone/>
              <a:defRPr/>
            </a:pPr>
            <a:endParaRPr lang="pl-PL" sz="2400" dirty="0" smtClean="0"/>
          </a:p>
          <a:p>
            <a:pPr>
              <a:buNone/>
              <a:defRPr/>
            </a:pPr>
            <a:endParaRPr lang="pl-PL" sz="24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pl-PL" sz="2800" dirty="0" err="1" smtClean="0"/>
              <a:t>Semester</a:t>
            </a:r>
            <a:r>
              <a:rPr lang="pl-PL" sz="2800" dirty="0" smtClean="0"/>
              <a:t> 2 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pl-PL" sz="9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pl-PL" sz="2400" dirty="0" err="1" smtClean="0"/>
              <a:t>Lecture</a:t>
            </a:r>
            <a:r>
              <a:rPr lang="pl-PL" sz="2400" dirty="0" smtClean="0"/>
              <a:t> (30h)	</a:t>
            </a:r>
            <a:r>
              <a:rPr lang="pl-PL" sz="2400" dirty="0" smtClean="0">
                <a:cs typeface="Times New Roman" charset="0"/>
              </a:rPr>
              <a:t>Dr </a:t>
            </a:r>
            <a:r>
              <a:rPr lang="pl-PL" sz="2400" dirty="0">
                <a:cs typeface="Times New Roman" charset="0"/>
              </a:rPr>
              <a:t>hab. inż. </a:t>
            </a:r>
            <a:r>
              <a:rPr lang="pl-PL" sz="2400" dirty="0" smtClean="0">
                <a:cs typeface="Times New Roman" charset="0"/>
              </a:rPr>
              <a:t>Roman Starosolski</a:t>
            </a:r>
            <a:r>
              <a:rPr lang="pl-PL" sz="2400" dirty="0">
                <a:cs typeface="Times New Roman" charset="0"/>
              </a:rPr>
              <a:t>, prof. </a:t>
            </a:r>
            <a:r>
              <a:rPr lang="pl-PL" sz="2400" dirty="0" smtClean="0">
                <a:cs typeface="Times New Roman" charset="0"/>
              </a:rPr>
              <a:t>PŚ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pl-PL" sz="2400" dirty="0" err="1" smtClean="0">
                <a:cs typeface="Times New Roman" charset="0"/>
              </a:rPr>
              <a:t>Laboratory</a:t>
            </a:r>
            <a:r>
              <a:rPr lang="pl-PL" sz="2400" dirty="0" smtClean="0">
                <a:cs typeface="Times New Roman" charset="0"/>
              </a:rPr>
              <a:t> (15h)	</a:t>
            </a:r>
            <a:r>
              <a:rPr lang="pl-PL" sz="2400" dirty="0" smtClean="0">
                <a:cs typeface="Times New Roman" charset="0"/>
              </a:rPr>
              <a:t>Dr </a:t>
            </a:r>
            <a:r>
              <a:rPr lang="pl-PL" sz="2400" dirty="0">
                <a:cs typeface="Times New Roman" charset="0"/>
              </a:rPr>
              <a:t>hab. inż. </a:t>
            </a:r>
            <a:r>
              <a:rPr lang="pl-PL" sz="2400" dirty="0" smtClean="0">
                <a:cs typeface="Times New Roman" charset="0"/>
              </a:rPr>
              <a:t>Krzysztof Simiński, </a:t>
            </a:r>
            <a:r>
              <a:rPr lang="pl-PL" sz="2400" dirty="0">
                <a:cs typeface="Times New Roman" charset="0"/>
              </a:rPr>
              <a:t>prof. </a:t>
            </a:r>
            <a:r>
              <a:rPr lang="pl-PL" sz="2400" dirty="0" smtClean="0">
                <a:cs typeface="Times New Roman" charset="0"/>
              </a:rPr>
              <a:t>PŚ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pl-PL" sz="2400" dirty="0">
              <a:cs typeface="Times New Roman" charset="0"/>
            </a:endParaRPr>
          </a:p>
          <a:p>
            <a:pPr>
              <a:lnSpc>
                <a:spcPct val="80000"/>
              </a:lnSpc>
              <a:defRPr/>
            </a:pPr>
            <a:r>
              <a:rPr lang="pl-PL" sz="2800" dirty="0" err="1" smtClean="0"/>
              <a:t>Semester</a:t>
            </a:r>
            <a:r>
              <a:rPr lang="pl-PL" sz="2800" dirty="0" smtClean="0"/>
              <a:t> 3 </a:t>
            </a:r>
          </a:p>
          <a:p>
            <a:pPr>
              <a:lnSpc>
                <a:spcPct val="80000"/>
              </a:lnSpc>
              <a:defRPr/>
            </a:pPr>
            <a:endParaRPr lang="pl-PL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pl-PL" sz="2400" dirty="0" err="1"/>
              <a:t>Lecture</a:t>
            </a:r>
            <a:r>
              <a:rPr lang="pl-PL" sz="2400" dirty="0" smtClean="0"/>
              <a:t> </a:t>
            </a:r>
            <a:r>
              <a:rPr lang="pl-PL" sz="2400" dirty="0"/>
              <a:t>(</a:t>
            </a:r>
            <a:r>
              <a:rPr lang="pl-PL" sz="2400" dirty="0" smtClean="0"/>
              <a:t>30h)	</a:t>
            </a:r>
            <a:r>
              <a:rPr lang="pl-PL" sz="2400" dirty="0" smtClean="0">
                <a:cs typeface="Times New Roman" charset="0"/>
              </a:rPr>
              <a:t>Dr </a:t>
            </a:r>
            <a:r>
              <a:rPr lang="pl-PL" sz="2400" dirty="0">
                <a:cs typeface="Times New Roman" charset="0"/>
              </a:rPr>
              <a:t>hab. inż. Roman Starosolski, prof. </a:t>
            </a:r>
            <a:r>
              <a:rPr lang="pl-PL" sz="2400" dirty="0" smtClean="0">
                <a:cs typeface="Times New Roman" charset="0"/>
              </a:rPr>
              <a:t>PŚ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pl-PL" sz="2400" dirty="0" smtClean="0">
                <a:cs typeface="Times New Roman" charset="0"/>
              </a:rPr>
              <a:t>			Prof</a:t>
            </a:r>
            <a:r>
              <a:rPr lang="pl-PL" sz="2400" dirty="0">
                <a:cs typeface="Times New Roman" charset="0"/>
              </a:rPr>
              <a:t>. dr hab. inż. </a:t>
            </a:r>
            <a:r>
              <a:rPr lang="pl-PL" sz="2400" dirty="0" err="1" smtClean="0">
                <a:cs typeface="Times New Roman" charset="0"/>
              </a:rPr>
              <a:t>S.Deorowicz</a:t>
            </a:r>
            <a:endParaRPr lang="pl-PL" sz="2400" dirty="0" smtClean="0">
              <a:cs typeface="Times New Roman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pl-PL" sz="2400" dirty="0" smtClean="0">
                <a:cs typeface="Times New Roman" charset="0"/>
              </a:rPr>
              <a:t>			Dr </a:t>
            </a:r>
            <a:r>
              <a:rPr lang="pl-PL" sz="2400" dirty="0">
                <a:cs typeface="Times New Roman" charset="0"/>
              </a:rPr>
              <a:t>inż. D. Myszor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pl-PL" sz="2400" dirty="0" err="1">
                <a:cs typeface="Times New Roman" charset="0"/>
              </a:rPr>
              <a:t>Laboratory</a:t>
            </a:r>
            <a:r>
              <a:rPr lang="pl-PL" sz="2400" dirty="0" smtClean="0">
                <a:cs typeface="Times New Roman" charset="0"/>
              </a:rPr>
              <a:t> (15h)	Dr </a:t>
            </a:r>
            <a:r>
              <a:rPr lang="pl-PL" sz="2400" dirty="0">
                <a:cs typeface="Times New Roman" charset="0"/>
              </a:rPr>
              <a:t>hab. inż. Roman Starosolski, prof. </a:t>
            </a:r>
            <a:r>
              <a:rPr lang="pl-PL" sz="2400" dirty="0" smtClean="0">
                <a:cs typeface="Times New Roman" charset="0"/>
              </a:rPr>
              <a:t>PŚ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pl-PL" sz="2400" dirty="0">
              <a:cs typeface="Times New Roman" charset="0"/>
            </a:endParaRPr>
          </a:p>
          <a:p>
            <a:pPr>
              <a:lnSpc>
                <a:spcPct val="80000"/>
              </a:lnSpc>
              <a:defRPr/>
            </a:pPr>
            <a:r>
              <a:rPr lang="pl-PL" sz="2800" dirty="0" err="1" smtClean="0"/>
              <a:t>Semester</a:t>
            </a:r>
            <a:r>
              <a:rPr lang="pl-PL" sz="2800" dirty="0" smtClean="0"/>
              <a:t> 4 </a:t>
            </a:r>
          </a:p>
          <a:p>
            <a:pPr>
              <a:lnSpc>
                <a:spcPct val="80000"/>
              </a:lnSpc>
              <a:defRPr/>
            </a:pPr>
            <a:endParaRPr lang="pl-PL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pl-PL" sz="2400" dirty="0" err="1" smtClean="0">
                <a:cs typeface="Times New Roman" charset="0"/>
              </a:rPr>
              <a:t>Laboratory</a:t>
            </a:r>
            <a:r>
              <a:rPr lang="pl-PL" sz="2400" dirty="0" err="1" smtClean="0"/>
              <a:t>+project</a:t>
            </a:r>
            <a:r>
              <a:rPr lang="pl-PL" sz="2400" dirty="0" smtClean="0"/>
              <a:t> </a:t>
            </a:r>
            <a:r>
              <a:rPr lang="pl-PL" sz="2400" dirty="0"/>
              <a:t>(30h)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pl-PL" sz="2400" dirty="0"/>
              <a:t>	</a:t>
            </a:r>
            <a:r>
              <a:rPr lang="pl-PL" sz="2400" dirty="0" smtClean="0"/>
              <a:t>		</a:t>
            </a:r>
            <a:r>
              <a:rPr lang="pl-PL" sz="2400" dirty="0" smtClean="0">
                <a:cs typeface="Times New Roman" charset="0"/>
              </a:rPr>
              <a:t>Dr </a:t>
            </a:r>
            <a:r>
              <a:rPr lang="pl-PL" sz="2400" dirty="0">
                <a:cs typeface="Times New Roman" charset="0"/>
              </a:rPr>
              <a:t>hab. inż. Roman Starosolski, prof. PŚ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pl-PL" sz="2000" dirty="0" smtClean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Introduction</a:t>
            </a:r>
            <a:r>
              <a:rPr lang="pl-PL" b="1" dirty="0" smtClean="0"/>
              <a:t> to C++ </a:t>
            </a:r>
            <a:r>
              <a:rPr lang="pl-PL" b="1" dirty="0" err="1" smtClean="0"/>
              <a:t>lectures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670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Introduction</a:t>
            </a:r>
            <a:r>
              <a:rPr lang="pl-PL" b="1" dirty="0" smtClean="0"/>
              <a:t> to C++ </a:t>
            </a:r>
            <a:r>
              <a:rPr lang="pl-PL" b="1" dirty="0" err="1" smtClean="0"/>
              <a:t>lectures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pl-PL" sz="2800" dirty="0" smtClean="0"/>
              <a:t>The Computer Programming </a:t>
            </a:r>
            <a:r>
              <a:rPr lang="pl-PL" sz="2800" dirty="0" err="1" smtClean="0"/>
              <a:t>course</a:t>
            </a:r>
            <a:endParaRPr lang="pl-PL" sz="2800" dirty="0" smtClean="0"/>
          </a:p>
          <a:p>
            <a:pPr>
              <a:lnSpc>
                <a:spcPct val="80000"/>
              </a:lnSpc>
              <a:defRPr/>
            </a:pPr>
            <a:endParaRPr lang="pl-PL" sz="2800" dirty="0" smtClean="0"/>
          </a:p>
          <a:p>
            <a:pPr lvl="1">
              <a:lnSpc>
                <a:spcPct val="80000"/>
              </a:lnSpc>
              <a:defRPr/>
            </a:pPr>
            <a:r>
              <a:rPr lang="pl-PL" sz="2400" dirty="0" err="1" smtClean="0"/>
              <a:t>available</a:t>
            </a:r>
            <a:r>
              <a:rPr lang="pl-PL" sz="2400" dirty="0" smtClean="0"/>
              <a:t> on e-learning platform of Computer Science </a:t>
            </a:r>
            <a:r>
              <a:rPr lang="pl-PL" sz="2400" dirty="0" err="1" smtClean="0"/>
              <a:t>Institute</a:t>
            </a:r>
            <a:r>
              <a:rPr lang="pl-PL" sz="2400" dirty="0" smtClean="0"/>
              <a:t> of Politechnika Śląska</a:t>
            </a:r>
          </a:p>
          <a:p>
            <a:pPr lvl="2">
              <a:lnSpc>
                <a:spcPct val="80000"/>
              </a:lnSpc>
              <a:defRPr/>
            </a:pPr>
            <a:r>
              <a:rPr lang="pl-PL" sz="1800" dirty="0" err="1" smtClean="0"/>
              <a:t>lecture</a:t>
            </a:r>
            <a:r>
              <a:rPr lang="pl-PL" sz="1800" dirty="0" smtClean="0"/>
              <a:t> </a:t>
            </a:r>
            <a:r>
              <a:rPr lang="pl-PL" sz="1800" dirty="0" err="1" smtClean="0"/>
              <a:t>slide</a:t>
            </a:r>
            <a:r>
              <a:rPr lang="pl-PL" sz="1800" dirty="0" smtClean="0"/>
              <a:t> </a:t>
            </a:r>
            <a:r>
              <a:rPr lang="pl-PL" sz="1800" dirty="0" err="1" smtClean="0"/>
              <a:t>presentations</a:t>
            </a:r>
            <a:endParaRPr lang="pl-PL" sz="1800" dirty="0" smtClean="0"/>
          </a:p>
          <a:p>
            <a:pPr lvl="2">
              <a:lnSpc>
                <a:spcPct val="80000"/>
              </a:lnSpc>
              <a:defRPr/>
            </a:pPr>
            <a:r>
              <a:rPr lang="pl-PL" sz="1800" dirty="0" err="1" smtClean="0"/>
              <a:t>course</a:t>
            </a:r>
            <a:r>
              <a:rPr lang="pl-PL" sz="1800" dirty="0" smtClean="0"/>
              <a:t> </a:t>
            </a:r>
            <a:r>
              <a:rPr lang="pl-PL" sz="1800" dirty="0" err="1" smtClean="0"/>
              <a:t>regulations</a:t>
            </a:r>
            <a:endParaRPr lang="pl-PL" sz="1800" dirty="0" smtClean="0"/>
          </a:p>
          <a:p>
            <a:pPr lvl="2">
              <a:lnSpc>
                <a:spcPct val="80000"/>
              </a:lnSpc>
              <a:defRPr/>
            </a:pPr>
            <a:r>
              <a:rPr lang="pl-PL" sz="1800" dirty="0" smtClean="0"/>
              <a:t>forum</a:t>
            </a:r>
          </a:p>
          <a:p>
            <a:pPr lvl="2">
              <a:lnSpc>
                <a:spcPct val="80000"/>
              </a:lnSpc>
              <a:defRPr/>
            </a:pPr>
            <a:r>
              <a:rPr lang="pl-PL" sz="1800" dirty="0" err="1" smtClean="0"/>
              <a:t>links</a:t>
            </a:r>
            <a:endParaRPr lang="pl-PL" sz="1800" dirty="0" smtClean="0"/>
          </a:p>
          <a:p>
            <a:pPr lvl="2">
              <a:lnSpc>
                <a:spcPct val="80000"/>
              </a:lnSpc>
              <a:defRPr/>
            </a:pPr>
            <a:r>
              <a:rPr lang="pl-PL" sz="1800" dirty="0" err="1" smtClean="0"/>
              <a:t>other</a:t>
            </a:r>
            <a:r>
              <a:rPr lang="pl-PL" sz="1800" dirty="0" smtClean="0"/>
              <a:t> resources …</a:t>
            </a:r>
          </a:p>
          <a:p>
            <a:pPr lvl="1">
              <a:lnSpc>
                <a:spcPct val="80000"/>
              </a:lnSpc>
              <a:defRPr/>
            </a:pPr>
            <a:endParaRPr lang="pl-PL" sz="2400" u="sng" dirty="0" smtClean="0"/>
          </a:p>
          <a:p>
            <a:pPr lvl="1">
              <a:lnSpc>
                <a:spcPct val="80000"/>
              </a:lnSpc>
              <a:defRPr/>
            </a:pPr>
            <a:r>
              <a:rPr lang="pl-PL" sz="2400" i="1" dirty="0" err="1" smtClean="0"/>
              <a:t>please</a:t>
            </a:r>
            <a:r>
              <a:rPr lang="pl-PL" sz="2400" i="1" dirty="0" smtClean="0"/>
              <a:t> do register</a:t>
            </a:r>
          </a:p>
          <a:p>
            <a:pPr lvl="1">
              <a:defRPr/>
            </a:pPr>
            <a:endParaRPr lang="en-US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Lecture</a:t>
            </a:r>
            <a:r>
              <a:rPr lang="pl-PL" b="1" dirty="0" smtClean="0"/>
              <a:t> 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>
              <a:defRPr/>
            </a:pPr>
            <a:r>
              <a:rPr lang="pl-PL" dirty="0" smtClean="0"/>
              <a:t>Object-</a:t>
            </a:r>
            <a:r>
              <a:rPr lang="pl-PL" dirty="0" err="1" smtClean="0"/>
              <a:t>oriented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r>
              <a:rPr lang="pl-PL" dirty="0" smtClean="0"/>
              <a:t> in C++ </a:t>
            </a:r>
            <a:r>
              <a:rPr lang="pl-PL" dirty="0" smtClean="0">
                <a:cs typeface="Times New Roman" charset="0"/>
              </a:rPr>
              <a:t>(</a:t>
            </a:r>
            <a:r>
              <a:rPr lang="pl-PL" dirty="0" smtClean="0">
                <a:cs typeface="Times New Roman" charset="0"/>
              </a:rPr>
              <a:t>34h</a:t>
            </a:r>
            <a:r>
              <a:rPr lang="pl-PL" dirty="0" smtClean="0">
                <a:cs typeface="Times New Roman" charset="0"/>
              </a:rPr>
              <a:t>)</a:t>
            </a:r>
          </a:p>
          <a:p>
            <a:pPr marL="533400" indent="-533400">
              <a:buNone/>
              <a:defRPr/>
            </a:pPr>
            <a:r>
              <a:rPr lang="pl-PL" sz="2400" dirty="0" smtClean="0">
                <a:cs typeface="Times New Roman" charset="0"/>
              </a:rPr>
              <a:t>	Dr hab. inż. </a:t>
            </a:r>
            <a:r>
              <a:rPr lang="pl-PL" sz="2400" dirty="0" err="1" smtClean="0">
                <a:cs typeface="Times New Roman" charset="0"/>
              </a:rPr>
              <a:t>R.Starosolski</a:t>
            </a:r>
            <a:r>
              <a:rPr lang="pl-PL" sz="2400" dirty="0" smtClean="0">
                <a:cs typeface="Times New Roman" charset="0"/>
              </a:rPr>
              <a:t>, prof. PŚ</a:t>
            </a:r>
          </a:p>
          <a:p>
            <a:pPr marL="533400" indent="-533400">
              <a:buNone/>
              <a:defRPr/>
            </a:pPr>
            <a:r>
              <a:rPr lang="pl-PL" sz="2400" dirty="0" smtClean="0"/>
              <a:t>	</a:t>
            </a:r>
            <a:r>
              <a:rPr lang="pl-PL" sz="2000" dirty="0">
                <a:hlinkClick r:id="rId2"/>
              </a:rPr>
              <a:t>http://sun.aei.polsl.pl/~rstaros/S/PK_lectures/index.html</a:t>
            </a:r>
            <a:endParaRPr lang="pl-PL" sz="2000" dirty="0">
              <a:cs typeface="Times New Roman" charset="0"/>
            </a:endParaRPr>
          </a:p>
          <a:p>
            <a:pPr marL="533400" indent="-533400">
              <a:buNone/>
              <a:defRPr/>
            </a:pPr>
            <a:endParaRPr lang="pl-PL" sz="2400" dirty="0" smtClean="0">
              <a:cs typeface="Times New Roman" charset="0"/>
            </a:endParaRPr>
          </a:p>
          <a:p>
            <a:pPr marL="533400" indent="-533400">
              <a:defRPr/>
            </a:pPr>
            <a:r>
              <a:rPr lang="pl-PL" dirty="0" smtClean="0"/>
              <a:t>Advanced C++ </a:t>
            </a:r>
            <a:r>
              <a:rPr lang="pl-PL" dirty="0" err="1" smtClean="0"/>
              <a:t>libraries</a:t>
            </a:r>
            <a:r>
              <a:rPr lang="pl-PL" dirty="0" smtClean="0"/>
              <a:t> </a:t>
            </a:r>
            <a:r>
              <a:rPr lang="pl-PL" dirty="0" smtClean="0">
                <a:cs typeface="Times New Roman" charset="0"/>
              </a:rPr>
              <a:t>(</a:t>
            </a:r>
            <a:r>
              <a:rPr lang="pl-PL" dirty="0" smtClean="0">
                <a:cs typeface="Times New Roman" charset="0"/>
              </a:rPr>
              <a:t>14h</a:t>
            </a:r>
            <a:r>
              <a:rPr lang="pl-PL" dirty="0" smtClean="0">
                <a:cs typeface="Times New Roman" charset="0"/>
              </a:rPr>
              <a:t>)</a:t>
            </a:r>
          </a:p>
          <a:p>
            <a:pPr marL="533400" indent="-533400">
              <a:buNone/>
              <a:defRPr/>
            </a:pPr>
            <a:r>
              <a:rPr lang="pl-PL" sz="2400" dirty="0" smtClean="0">
                <a:cs typeface="Times New Roman" charset="0"/>
              </a:rPr>
              <a:t>	Prof. dr hab. inż. </a:t>
            </a:r>
            <a:r>
              <a:rPr lang="pl-PL" sz="2400" dirty="0" err="1" smtClean="0">
                <a:cs typeface="Times New Roman" charset="0"/>
              </a:rPr>
              <a:t>S.Deorowicz</a:t>
            </a:r>
            <a:endParaRPr lang="pl-PL" sz="2400" dirty="0" smtClean="0"/>
          </a:p>
          <a:p>
            <a:pPr marL="533400" indent="-533400">
              <a:buNone/>
              <a:defRPr/>
            </a:pPr>
            <a:endParaRPr lang="pl-PL" sz="2400" dirty="0" smtClean="0">
              <a:cs typeface="Times New Roman" charset="0"/>
            </a:endParaRPr>
          </a:p>
          <a:p>
            <a:pPr marL="533400" indent="-533400">
              <a:defRPr/>
            </a:pPr>
            <a:r>
              <a:rPr lang="pl-PL" dirty="0" err="1" smtClean="0">
                <a:cs typeface="Times New Roman" charset="0"/>
              </a:rPr>
              <a:t>Introduction</a:t>
            </a:r>
            <a:r>
              <a:rPr lang="pl-PL" dirty="0" smtClean="0">
                <a:cs typeface="Times New Roman" charset="0"/>
              </a:rPr>
              <a:t> to C# (</a:t>
            </a:r>
            <a:r>
              <a:rPr lang="pl-PL" dirty="0" smtClean="0">
                <a:cs typeface="Times New Roman" charset="0"/>
              </a:rPr>
              <a:t>12h</a:t>
            </a:r>
            <a:r>
              <a:rPr lang="pl-PL" dirty="0" smtClean="0">
                <a:cs typeface="Times New Roman" charset="0"/>
              </a:rPr>
              <a:t>)</a:t>
            </a:r>
          </a:p>
          <a:p>
            <a:pPr marL="533400" indent="-533400">
              <a:buNone/>
              <a:defRPr/>
            </a:pPr>
            <a:r>
              <a:rPr lang="pl-PL" sz="2400" dirty="0" smtClean="0">
                <a:cs typeface="Times New Roman" charset="0"/>
              </a:rPr>
              <a:t>	Dr inż. D. Myszor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Lecture</a:t>
            </a:r>
            <a:r>
              <a:rPr lang="pl-PL" b="1" dirty="0" smtClean="0"/>
              <a:t> 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buNone/>
              <a:defRPr/>
            </a:pPr>
            <a:r>
              <a:rPr lang="pl-PL" sz="4000" dirty="0" smtClean="0">
                <a:cs typeface="Times New Roman" charset="0"/>
              </a:rPr>
              <a:t>Object-</a:t>
            </a:r>
            <a:r>
              <a:rPr lang="pl-PL" sz="4000" dirty="0" err="1" smtClean="0">
                <a:cs typeface="Times New Roman" charset="0"/>
              </a:rPr>
              <a:t>oriented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programming</a:t>
            </a:r>
            <a:r>
              <a:rPr lang="pl-PL" sz="4000" dirty="0" smtClean="0">
                <a:cs typeface="Times New Roman" charset="0"/>
              </a:rPr>
              <a:t> in C++ (</a:t>
            </a:r>
            <a:r>
              <a:rPr lang="pl-PL" sz="4000" dirty="0" smtClean="0">
                <a:cs typeface="Times New Roman" charset="0"/>
              </a:rPr>
              <a:t>34h</a:t>
            </a:r>
            <a:r>
              <a:rPr lang="pl-PL" sz="4000" dirty="0" smtClean="0">
                <a:cs typeface="Times New Roman" charset="0"/>
              </a:rPr>
              <a:t>)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Introduction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Selected</a:t>
            </a:r>
            <a:r>
              <a:rPr lang="pl-PL" dirty="0" smtClean="0"/>
              <a:t> non </a:t>
            </a:r>
            <a:r>
              <a:rPr lang="pl-PL" dirty="0" err="1" smtClean="0"/>
              <a:t>object-oriented</a:t>
            </a:r>
            <a:r>
              <a:rPr lang="pl-PL" dirty="0" smtClean="0"/>
              <a:t> C++ </a:t>
            </a:r>
            <a:r>
              <a:rPr lang="pl-PL" dirty="0" err="1" smtClean="0"/>
              <a:t>extensions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Paradigm</a:t>
            </a:r>
            <a:r>
              <a:rPr lang="pl-PL" dirty="0" smtClean="0"/>
              <a:t> of </a:t>
            </a:r>
            <a:r>
              <a:rPr lang="pl-PL" dirty="0" err="1" smtClean="0"/>
              <a:t>object-oriented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Constructor</a:t>
            </a:r>
            <a:r>
              <a:rPr lang="pl-PL" dirty="0" smtClean="0"/>
              <a:t>, </a:t>
            </a:r>
            <a:r>
              <a:rPr lang="pl-PL" dirty="0" err="1" smtClean="0"/>
              <a:t>destructor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Operator </a:t>
            </a:r>
            <a:r>
              <a:rPr lang="pl-PL" dirty="0" err="1" smtClean="0"/>
              <a:t>overloading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Virtual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r>
              <a:rPr lang="pl-PL" dirty="0" smtClean="0"/>
              <a:t>, </a:t>
            </a:r>
            <a:r>
              <a:rPr lang="pl-PL" dirty="0" err="1" smtClean="0"/>
              <a:t>polymorphism</a:t>
            </a:r>
            <a:r>
              <a:rPr lang="pl-PL" dirty="0" smtClean="0"/>
              <a:t>, RTTI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Multiple</a:t>
            </a:r>
            <a:r>
              <a:rPr lang="pl-PL" dirty="0" smtClean="0"/>
              <a:t> </a:t>
            </a: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Templates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Exception</a:t>
            </a:r>
            <a:r>
              <a:rPr lang="pl-PL" dirty="0" smtClean="0"/>
              <a:t> </a:t>
            </a:r>
            <a:r>
              <a:rPr lang="pl-PL" dirty="0" err="1" smtClean="0"/>
              <a:t>handling</a:t>
            </a:r>
            <a:r>
              <a:rPr lang="pl-PL" dirty="0" smtClean="0"/>
              <a:t> 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C++ </a:t>
            </a:r>
            <a:r>
              <a:rPr lang="pl-PL" dirty="0" err="1" smtClean="0"/>
              <a:t>libraries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C++ standard </a:t>
            </a:r>
            <a:r>
              <a:rPr lang="pl-PL" dirty="0" err="1" smtClean="0"/>
              <a:t>library</a:t>
            </a:r>
            <a:r>
              <a:rPr lang="pl-PL" dirty="0" smtClean="0"/>
              <a:t>,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I/O </a:t>
            </a:r>
            <a:r>
              <a:rPr lang="pl-PL" dirty="0" err="1" smtClean="0"/>
              <a:t>stream</a:t>
            </a:r>
            <a:r>
              <a:rPr lang="pl-PL" dirty="0" smtClean="0"/>
              <a:t>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Repetitio</a:t>
            </a:r>
            <a:r>
              <a:rPr lang="pl-PL" dirty="0" smtClean="0"/>
              <a:t> </a:t>
            </a:r>
            <a:r>
              <a:rPr lang="pl-PL" dirty="0" err="1" smtClean="0"/>
              <a:t>est</a:t>
            </a:r>
            <a:r>
              <a:rPr lang="pl-PL" dirty="0" smtClean="0"/>
              <a:t> </a:t>
            </a:r>
            <a:r>
              <a:rPr lang="pl-PL" dirty="0" err="1" smtClean="0"/>
              <a:t>mater</a:t>
            </a:r>
            <a:r>
              <a:rPr lang="pl-PL" dirty="0" smtClean="0"/>
              <a:t> </a:t>
            </a:r>
            <a:r>
              <a:rPr lang="pl-PL" dirty="0" err="1" smtClean="0"/>
              <a:t>studiorum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STL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>
                <a:cs typeface="Times New Roman" charset="0"/>
              </a:rPr>
              <a:t>Strings</a:t>
            </a:r>
            <a:endParaRPr lang="pl-PL" dirty="0" smtClean="0">
              <a:cs typeface="Times New Roman" charset="0"/>
            </a:endParaRP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endParaRPr lang="pl-PL" dirty="0" smtClean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History</a:t>
            </a:r>
            <a:r>
              <a:rPr lang="pl-PL" b="1" dirty="0" smtClean="0"/>
              <a:t> of C++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pl-PL" sz="2400" dirty="0" smtClean="0"/>
              <a:t>1983: C </a:t>
            </a:r>
            <a:r>
              <a:rPr lang="pl-PL" sz="2400" dirty="0" err="1" smtClean="0"/>
              <a:t>with</a:t>
            </a:r>
            <a:r>
              <a:rPr lang="pl-PL" sz="2400" dirty="0" smtClean="0"/>
              <a:t> </a:t>
            </a:r>
            <a:r>
              <a:rPr lang="pl-PL" sz="2400" dirty="0" err="1" smtClean="0"/>
              <a:t>classes</a:t>
            </a:r>
            <a:r>
              <a:rPr lang="pl-PL" sz="2400" dirty="0" smtClean="0"/>
              <a:t> -&gt; C++</a:t>
            </a:r>
          </a:p>
          <a:p>
            <a:pPr lvl="2">
              <a:defRPr/>
            </a:pPr>
            <a:r>
              <a:rPr lang="pl-PL" sz="1800" dirty="0" err="1" smtClean="0"/>
              <a:t>With</a:t>
            </a:r>
            <a:r>
              <a:rPr lang="pl-PL" sz="1800" dirty="0" smtClean="0"/>
              <a:t> </a:t>
            </a:r>
            <a:r>
              <a:rPr lang="pl-PL" sz="1800" dirty="0" err="1" smtClean="0"/>
              <a:t>virtual</a:t>
            </a:r>
            <a:r>
              <a:rPr lang="pl-PL" sz="1800" dirty="0" smtClean="0"/>
              <a:t>; no: </a:t>
            </a:r>
            <a:r>
              <a:rPr lang="pl-PL" sz="1800" dirty="0" err="1" smtClean="0"/>
              <a:t>abstract</a:t>
            </a:r>
            <a:r>
              <a:rPr lang="pl-PL" sz="1800" dirty="0" smtClean="0"/>
              <a:t> </a:t>
            </a:r>
            <a:r>
              <a:rPr lang="pl-PL" sz="1800" dirty="0" err="1" smtClean="0"/>
              <a:t>classes</a:t>
            </a:r>
            <a:r>
              <a:rPr lang="pl-PL" sz="1800" dirty="0" smtClean="0"/>
              <a:t>, </a:t>
            </a:r>
            <a:r>
              <a:rPr lang="pl-PL" sz="1800" dirty="0" err="1" smtClean="0"/>
              <a:t>multiple</a:t>
            </a:r>
            <a:r>
              <a:rPr lang="pl-PL" sz="1800" dirty="0" smtClean="0"/>
              <a:t> </a:t>
            </a:r>
            <a:r>
              <a:rPr lang="pl-PL" sz="1800" dirty="0" err="1" smtClean="0"/>
              <a:t>inheritance</a:t>
            </a:r>
            <a:r>
              <a:rPr lang="pl-PL" sz="1800" dirty="0" smtClean="0"/>
              <a:t>, </a:t>
            </a:r>
            <a:r>
              <a:rPr lang="pl-PL" sz="1800" dirty="0" err="1" smtClean="0"/>
              <a:t>templates</a:t>
            </a:r>
            <a:r>
              <a:rPr lang="pl-PL" sz="1800" dirty="0" smtClean="0"/>
              <a:t>, </a:t>
            </a:r>
            <a:r>
              <a:rPr lang="pl-PL" sz="1800" dirty="0" err="1" smtClean="0"/>
              <a:t>exceptions</a:t>
            </a:r>
            <a:r>
              <a:rPr lang="pl-PL" sz="1800" dirty="0" smtClean="0"/>
              <a:t>, STL …</a:t>
            </a:r>
          </a:p>
          <a:p>
            <a:pPr>
              <a:defRPr/>
            </a:pPr>
            <a:r>
              <a:rPr lang="pl-PL" sz="2400" dirty="0" smtClean="0"/>
              <a:t>C++98/C++03 </a:t>
            </a:r>
          </a:p>
          <a:p>
            <a:pPr lvl="2">
              <a:defRPr/>
            </a:pPr>
            <a:r>
              <a:rPr lang="pl-PL" sz="1800" dirty="0" err="1" smtClean="0"/>
              <a:t>The</a:t>
            </a:r>
            <a:r>
              <a:rPr lang="pl-PL" sz="1800" dirty="0" smtClean="0"/>
              <a:t> first </a:t>
            </a:r>
            <a:r>
              <a:rPr lang="pl-PL" sz="1800" dirty="0" err="1" smtClean="0"/>
              <a:t>formal</a:t>
            </a:r>
            <a:r>
              <a:rPr lang="pl-PL" sz="1800" dirty="0" smtClean="0"/>
              <a:t> standard and </a:t>
            </a:r>
            <a:r>
              <a:rPr lang="pl-PL" sz="1800" dirty="0" err="1" smtClean="0"/>
              <a:t>its</a:t>
            </a:r>
            <a:r>
              <a:rPr lang="pl-PL" sz="1800" dirty="0" smtClean="0"/>
              <a:t> </a:t>
            </a:r>
            <a:r>
              <a:rPr lang="pl-PL" sz="1800" dirty="0" err="1" smtClean="0"/>
              <a:t>revision</a:t>
            </a:r>
            <a:r>
              <a:rPr lang="pl-PL" sz="1800" dirty="0" smtClean="0"/>
              <a:t> (major </a:t>
            </a:r>
            <a:r>
              <a:rPr lang="pl-PL" sz="1800" dirty="0" err="1" smtClean="0"/>
              <a:t>release</a:t>
            </a:r>
            <a:r>
              <a:rPr lang="pl-PL" sz="1800" smtClean="0"/>
              <a:t>)</a:t>
            </a:r>
            <a:endParaRPr lang="pl-PL" sz="1800" dirty="0" smtClean="0"/>
          </a:p>
          <a:p>
            <a:pPr>
              <a:defRPr/>
            </a:pPr>
            <a:r>
              <a:rPr lang="pl-PL" sz="2400" dirty="0" smtClean="0"/>
              <a:t>C++TR1 (2007)</a:t>
            </a:r>
          </a:p>
          <a:p>
            <a:pPr lvl="2">
              <a:defRPr/>
            </a:pPr>
            <a:r>
              <a:rPr lang="pl-PL" sz="1800" dirty="0" err="1" smtClean="0"/>
              <a:t>Extended</a:t>
            </a:r>
            <a:r>
              <a:rPr lang="pl-PL" sz="1800" dirty="0" smtClean="0"/>
              <a:t> standard </a:t>
            </a:r>
            <a:r>
              <a:rPr lang="pl-PL" sz="1800" dirty="0" err="1" smtClean="0"/>
              <a:t>library</a:t>
            </a:r>
            <a:r>
              <a:rPr lang="pl-PL" sz="1800" dirty="0" smtClean="0"/>
              <a:t>, </a:t>
            </a:r>
            <a:r>
              <a:rPr lang="pl-PL" sz="1800" dirty="0" err="1" smtClean="0"/>
              <a:t>unobligatory</a:t>
            </a:r>
            <a:endParaRPr lang="pl-PL" sz="1800" dirty="0" smtClean="0"/>
          </a:p>
          <a:p>
            <a:pPr>
              <a:defRPr/>
            </a:pPr>
            <a:r>
              <a:rPr lang="pl-PL" sz="2400" dirty="0" smtClean="0"/>
              <a:t>C++0x/C++11</a:t>
            </a:r>
          </a:p>
          <a:p>
            <a:pPr lvl="2">
              <a:defRPr/>
            </a:pPr>
            <a:r>
              <a:rPr lang="pl-PL" sz="1600" dirty="0" err="1" smtClean="0"/>
              <a:t>Extensions</a:t>
            </a:r>
            <a:r>
              <a:rPr lang="pl-PL" sz="1600" dirty="0" smtClean="0"/>
              <a:t>, </a:t>
            </a:r>
            <a:r>
              <a:rPr lang="pl-PL" sz="1600" dirty="0" err="1" smtClean="0"/>
              <a:t>generic</a:t>
            </a:r>
            <a:r>
              <a:rPr lang="pl-PL" sz="1600" dirty="0" smtClean="0"/>
              <a:t> </a:t>
            </a:r>
            <a:r>
              <a:rPr lang="pl-PL" sz="1600" dirty="0" err="1" smtClean="0"/>
              <a:t>programming</a:t>
            </a:r>
            <a:r>
              <a:rPr lang="pl-PL" sz="1600" dirty="0" smtClean="0"/>
              <a:t> (major </a:t>
            </a:r>
            <a:r>
              <a:rPr lang="pl-PL" sz="1600" dirty="0" err="1" smtClean="0"/>
              <a:t>release</a:t>
            </a:r>
            <a:r>
              <a:rPr lang="pl-PL" sz="1600" dirty="0" smtClean="0"/>
              <a:t>)</a:t>
            </a:r>
          </a:p>
          <a:p>
            <a:pPr>
              <a:defRPr/>
            </a:pPr>
            <a:r>
              <a:rPr lang="pl-PL" altLang="pl-PL" sz="2400" dirty="0" smtClean="0"/>
              <a:t>C++14</a:t>
            </a:r>
          </a:p>
          <a:p>
            <a:pPr lvl="2">
              <a:defRPr/>
            </a:pPr>
            <a:r>
              <a:rPr lang="pl-PL" altLang="pl-PL" sz="1800" dirty="0" smtClean="0"/>
              <a:t>Minor </a:t>
            </a:r>
            <a:r>
              <a:rPr lang="pl-PL" altLang="pl-PL" sz="1800" dirty="0" err="1" smtClean="0"/>
              <a:t>release</a:t>
            </a:r>
            <a:endParaRPr lang="pl-PL" altLang="pl-PL" sz="1800" dirty="0" smtClean="0"/>
          </a:p>
          <a:p>
            <a:pPr>
              <a:defRPr/>
            </a:pPr>
            <a:r>
              <a:rPr lang="pl-PL" altLang="pl-PL" sz="2400" dirty="0" smtClean="0"/>
              <a:t>C++17</a:t>
            </a:r>
          </a:p>
          <a:p>
            <a:pPr lvl="2">
              <a:defRPr/>
            </a:pPr>
            <a:r>
              <a:rPr lang="pl-PL" altLang="pl-PL" sz="1800" dirty="0" smtClean="0"/>
              <a:t>Major/minor </a:t>
            </a:r>
            <a:r>
              <a:rPr lang="pl-PL" altLang="pl-PL" sz="1800" dirty="0" err="1" smtClean="0"/>
              <a:t>release</a:t>
            </a:r>
            <a:endParaRPr lang="pl-PL" alt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Aims</a:t>
            </a:r>
            <a:r>
              <a:rPr lang="pl-PL" b="1" dirty="0" smtClean="0"/>
              <a:t> of C++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altLang="pl-PL" sz="2800" dirty="0" err="1" smtClean="0"/>
              <a:t>Better</a:t>
            </a:r>
            <a:r>
              <a:rPr lang="pl-PL" altLang="pl-PL" sz="2800" dirty="0" smtClean="0"/>
              <a:t> </a:t>
            </a:r>
            <a:r>
              <a:rPr lang="en-US" altLang="pl-PL" sz="2800" dirty="0" smtClean="0"/>
              <a:t>C </a:t>
            </a:r>
          </a:p>
          <a:p>
            <a:pPr>
              <a:defRPr/>
            </a:pPr>
            <a:endParaRPr lang="pl-PL" altLang="pl-PL" sz="2800" dirty="0" smtClean="0"/>
          </a:p>
          <a:p>
            <a:pPr>
              <a:defRPr/>
            </a:pPr>
            <a:r>
              <a:rPr lang="pl-PL" altLang="pl-PL" sz="2800" dirty="0" smtClean="0"/>
              <a:t>D</a:t>
            </a:r>
            <a:r>
              <a:rPr lang="en-US" altLang="pl-PL" sz="2800" dirty="0" err="1" smtClean="0"/>
              <a:t>ata</a:t>
            </a:r>
            <a:r>
              <a:rPr lang="en-US" altLang="pl-PL" sz="2800" dirty="0" smtClean="0"/>
              <a:t> abstraction </a:t>
            </a:r>
            <a:r>
              <a:rPr lang="pl-PL" altLang="pl-PL" sz="2800" dirty="0" err="1" smtClean="0"/>
              <a:t>tool</a:t>
            </a:r>
            <a:endParaRPr lang="en-US" altLang="pl-PL" sz="2800" dirty="0" smtClean="0"/>
          </a:p>
          <a:p>
            <a:pPr>
              <a:defRPr/>
            </a:pPr>
            <a:endParaRPr lang="pl-PL" altLang="pl-PL" sz="2800" dirty="0" smtClean="0"/>
          </a:p>
          <a:p>
            <a:pPr>
              <a:defRPr/>
            </a:pPr>
            <a:r>
              <a:rPr lang="pl-PL" altLang="pl-PL" sz="2800" dirty="0" smtClean="0"/>
              <a:t>O</a:t>
            </a:r>
            <a:r>
              <a:rPr lang="en-US" altLang="pl-PL" sz="2800" dirty="0" err="1" smtClean="0"/>
              <a:t>bject</a:t>
            </a:r>
            <a:r>
              <a:rPr lang="en-US" altLang="pl-PL" sz="2800" dirty="0" smtClean="0"/>
              <a:t>-oriented programming </a:t>
            </a:r>
            <a:r>
              <a:rPr lang="pl-PL" altLang="pl-PL" sz="2800" dirty="0" err="1" smtClean="0"/>
              <a:t>tool</a:t>
            </a:r>
            <a:endParaRPr lang="en-US" altLang="pl-PL" sz="2800" dirty="0" smtClean="0"/>
          </a:p>
          <a:p>
            <a:pPr>
              <a:defRPr/>
            </a:pPr>
            <a:endParaRPr lang="pl-PL" altLang="pl-PL" sz="2800" dirty="0" smtClean="0"/>
          </a:p>
          <a:p>
            <a:pPr>
              <a:defRPr/>
            </a:pPr>
            <a:r>
              <a:rPr lang="pl-PL" altLang="pl-PL" sz="2800" dirty="0" smtClean="0"/>
              <a:t>G</a:t>
            </a:r>
            <a:r>
              <a:rPr lang="en-US" altLang="pl-PL" sz="2800" dirty="0" err="1" smtClean="0"/>
              <a:t>eneric</a:t>
            </a:r>
            <a:r>
              <a:rPr lang="en-US" altLang="pl-PL" sz="2800" dirty="0" smtClean="0"/>
              <a:t> programming </a:t>
            </a:r>
            <a:r>
              <a:rPr lang="pl-PL" altLang="pl-PL" sz="2800" dirty="0" err="1" smtClean="0"/>
              <a:t>tool</a:t>
            </a:r>
            <a:r>
              <a:rPr lang="pl-PL" altLang="pl-PL" sz="2800" dirty="0" smtClean="0"/>
              <a:t>   </a:t>
            </a:r>
            <a:r>
              <a:rPr lang="pl-PL" altLang="pl-PL" sz="2800" i="1" dirty="0" smtClean="0">
                <a:solidFill>
                  <a:srgbClr val="FFC000"/>
                </a:solidFill>
              </a:rPr>
              <a:t>NEW 2011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3731</TotalTime>
  <Words>480</Words>
  <Application>Microsoft Office PowerPoint</Application>
  <PresentationFormat>Pokaz na ekranie (4:3)</PresentationFormat>
  <Paragraphs>152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         </vt:lpstr>
      <vt:lpstr>         </vt:lpstr>
      <vt:lpstr>Introduction to C++ lectures</vt:lpstr>
      <vt:lpstr>Introduction to C++ lectures</vt:lpstr>
      <vt:lpstr>Introduction to C++ lectures</vt:lpstr>
      <vt:lpstr>Lecture plan</vt:lpstr>
      <vt:lpstr>Lecture plan</vt:lpstr>
      <vt:lpstr>History of C++</vt:lpstr>
      <vt:lpstr>Aims of C++</vt:lpstr>
      <vt:lpstr>Literature on C++</vt:lpstr>
      <vt:lpstr>Literature on C++</vt:lpstr>
      <vt:lpstr>Online materials on C++</vt:lpstr>
      <vt:lpstr>         </vt:lpstr>
      <vt:lpstr>Lecture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projektu</dc:title>
  <dc:creator>Marzena Podgórska</dc:creator>
  <cp:lastModifiedBy>user</cp:lastModifiedBy>
  <cp:revision>172</cp:revision>
  <dcterms:created xsi:type="dcterms:W3CDTF">2018-03-21T20:01:06Z</dcterms:created>
  <dcterms:modified xsi:type="dcterms:W3CDTF">2020-02-27T10:30:11Z</dcterms:modified>
</cp:coreProperties>
</file>